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2" r:id="rId3"/>
    <p:sldId id="258" r:id="rId4"/>
    <p:sldId id="261" r:id="rId5"/>
    <p:sldId id="260" r:id="rId6"/>
    <p:sldId id="259" r:id="rId7"/>
    <p:sldId id="269" r:id="rId8"/>
    <p:sldId id="275" r:id="rId9"/>
    <p:sldId id="276" r:id="rId10"/>
    <p:sldId id="263" r:id="rId11"/>
    <p:sldId id="270" r:id="rId12"/>
    <p:sldId id="266" r:id="rId13"/>
    <p:sldId id="267" r:id="rId14"/>
    <p:sldId id="268" r:id="rId15"/>
    <p:sldId id="264" r:id="rId16"/>
    <p:sldId id="274" r:id="rId17"/>
    <p:sldId id="272" r:id="rId18"/>
    <p:sldId id="273" r:id="rId19"/>
    <p:sldId id="265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35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0B4DB-2782-44A9-AA2B-F0FB0447E735}" type="datetimeFigureOut">
              <a:rPr lang="pl-PL" smtClean="0"/>
              <a:t>02.11.2020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75E10-7D49-430D-98F4-44EED5A777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49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75E10-7D49-430D-98F4-44EED5A7777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57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75E10-7D49-430D-98F4-44EED5A7777A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6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4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86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047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31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221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231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232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35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7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42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8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36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64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28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75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5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4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budynek, zewnętrzne, droga, ulica&#10;&#10;Opis wygenerowany automatycznie">
            <a:extLst>
              <a:ext uri="{FF2B5EF4-FFF2-40B4-BE49-F238E27FC236}">
                <a16:creationId xmlns:a16="http://schemas.microsoft.com/office/drawing/2014/main" id="{F02D2642-3131-4E30-8803-F3E84941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987" y="1631235"/>
            <a:ext cx="6746026" cy="357018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9B324A5-A5DE-4503-B9EF-89BC0C21E581}"/>
              </a:ext>
            </a:extLst>
          </p:cNvPr>
          <p:cNvSpPr txBox="1"/>
          <p:nvPr/>
        </p:nvSpPr>
        <p:spPr>
          <a:xfrm>
            <a:off x="2213956" y="0"/>
            <a:ext cx="7764087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latin typeface="Arial Narrow" panose="020B0606020202030204" pitchFamily="34" charset="0"/>
              </a:rPr>
              <a:t>I </a:t>
            </a:r>
            <a:r>
              <a:rPr lang="pl-PL" sz="4400" dirty="0">
                <a:latin typeface="Arial Narrow" panose="020B0606020202030204" pitchFamily="34" charset="0"/>
              </a:rPr>
              <a:t>Gimnazjum</a:t>
            </a:r>
            <a:r>
              <a:rPr lang="en-US" sz="4400" dirty="0">
                <a:latin typeface="Arial Narrow" panose="020B0606020202030204" pitchFamily="34" charset="0"/>
              </a:rPr>
              <a:t> </a:t>
            </a:r>
            <a:r>
              <a:rPr lang="en-US" sz="4400" dirty="0" err="1">
                <a:latin typeface="Arial Narrow" panose="020B0606020202030204" pitchFamily="34" charset="0"/>
              </a:rPr>
              <a:t>i</a:t>
            </a:r>
            <a:r>
              <a:rPr lang="en-US" sz="4400" dirty="0">
                <a:latin typeface="Arial Narrow" panose="020B0606020202030204" pitchFamily="34" charset="0"/>
              </a:rPr>
              <a:t> </a:t>
            </a:r>
            <a:r>
              <a:rPr lang="pl-PL" sz="4400" dirty="0">
                <a:latin typeface="Arial Narrow" panose="020B0606020202030204" pitchFamily="34" charset="0"/>
              </a:rPr>
              <a:t>Liceum</a:t>
            </a:r>
            <a:r>
              <a:rPr lang="en-US" sz="4400" dirty="0">
                <a:latin typeface="Arial Narrow" panose="020B0606020202030204" pitchFamily="34" charset="0"/>
              </a:rPr>
              <a:t> im. Jana Długosza w Nowym Sączu</a:t>
            </a:r>
            <a:endParaRPr lang="pl-PL" sz="4400" dirty="0">
              <a:latin typeface="Arial Narrow" panose="020B0606020202030204" pitchFamily="34" charset="0"/>
            </a:endParaRP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0410E867-F7F2-4320-9155-7B082A16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959" y="275728"/>
            <a:ext cx="1521759" cy="214916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425ACF3-40BB-4292-8AEA-BB6667B8A0FE}"/>
              </a:ext>
            </a:extLst>
          </p:cNvPr>
          <p:cNvSpPr txBox="1"/>
          <p:nvPr/>
        </p:nvSpPr>
        <p:spPr>
          <a:xfrm>
            <a:off x="4200697" y="5752407"/>
            <a:ext cx="3790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/>
              <a:t>HISTORIA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1D5E88-3746-4AD3-A90D-B14C6069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458" y="1491626"/>
            <a:ext cx="6241816" cy="1371600"/>
          </a:xfrm>
        </p:spPr>
        <p:txBody>
          <a:bodyPr>
            <a:normAutofit/>
          </a:bodyPr>
          <a:lstStyle/>
          <a:p>
            <a:r>
              <a:rPr lang="pl-PL" sz="5400"/>
              <a:t>Chór Scherzo</a:t>
            </a:r>
          </a:p>
        </p:txBody>
      </p:sp>
      <p:pic>
        <p:nvPicPr>
          <p:cNvPr id="5" name="Obraz 5" descr="Obraz zawierający osoba, pozujący, zdjęcie, grupa&#10;&#10;Opis wygenerowany automatycznie">
            <a:extLst>
              <a:ext uri="{FF2B5EF4-FFF2-40B4-BE49-F238E27FC236}">
                <a16:creationId xmlns:a16="http://schemas.microsoft.com/office/drawing/2014/main" id="{AEB680E4-B1EF-40A3-A7D6-784D891F22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5939" r="25939"/>
          <a:stretch/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A5CAAD5-FE55-4F7A-9567-515CBF8F3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500">
                <a:ea typeface="+mn-lt"/>
                <a:cs typeface="+mn-lt"/>
              </a:rPr>
              <a:t>Chór I Liceum Ogólnokształcącego w Nowym Sączu „Scherzo”  – powstał w 1987 r. </a:t>
            </a:r>
            <a:endParaRPr lang="pl-PL" sz="2500"/>
          </a:p>
        </p:txBody>
      </p:sp>
    </p:spTree>
    <p:extLst>
      <p:ext uri="{BB962C8B-B14F-4D97-AF65-F5344CB8AC3E}">
        <p14:creationId xmlns:p14="http://schemas.microsoft.com/office/powerpoint/2010/main" val="362177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obrazu 5" descr="Obraz zawierający stół, osoba, budynek, wewnątrz&#10;&#10;Opis wygenerowany automatycznie">
            <a:extLst>
              <a:ext uri="{FF2B5EF4-FFF2-40B4-BE49-F238E27FC236}">
                <a16:creationId xmlns:a16="http://schemas.microsoft.com/office/drawing/2014/main" id="{E520CB58-D379-471C-AAF6-ED1B32F99AB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67B7E9-11FC-4C73-BDBC-6C073760F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pl-PL" dirty="0"/>
              <a:t>2005 – zdobycie przez chór szkolny „Scherzo” Grand Prix na XXVII Ogólnopolskim Festiwalu Muzyki Dawnej „</a:t>
            </a:r>
            <a:r>
              <a:rPr lang="pl-PL" dirty="0" err="1"/>
              <a:t>Schola</a:t>
            </a:r>
            <a:r>
              <a:rPr lang="pl-PL" dirty="0"/>
              <a:t> </a:t>
            </a:r>
            <a:r>
              <a:rPr lang="pl-PL" dirty="0" err="1"/>
              <a:t>Cantorum</a:t>
            </a:r>
            <a:r>
              <a:rPr lang="pl-PL" dirty="0"/>
              <a:t>”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pl-PL" dirty="0"/>
              <a:t>2012 – Jubileusz 25-lecia Chóru „Scherzo”</a:t>
            </a:r>
          </a:p>
          <a:p>
            <a:pPr algn="l">
              <a:lnSpc>
                <a:spcPct val="90000"/>
              </a:lnSpc>
              <a:buFont typeface="Arial"/>
              <a:buChar char="•"/>
            </a:pPr>
            <a:r>
              <a:rPr lang="pl-PL" dirty="0"/>
              <a:t>2013 – Złoty Kamerton dla Chóru „Scherzo” na XXXIII Ogólnopolskim Konkursie Chórów a Cappella Dzieci i Młodzieży</a:t>
            </a:r>
          </a:p>
        </p:txBody>
      </p:sp>
    </p:spTree>
    <p:extLst>
      <p:ext uri="{BB962C8B-B14F-4D97-AF65-F5344CB8AC3E}">
        <p14:creationId xmlns:p14="http://schemas.microsoft.com/office/powerpoint/2010/main" val="2019614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26917F91-0197-4590-AD68-76719432A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Obchody 200-lecia I Gimnazjum i Liceum im. Jana Długosza w Nowym Sączu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osoba, pozujący, znak, stojące&#10;&#10;Opis wygenerowany automatycznie">
            <a:extLst>
              <a:ext uri="{FF2B5EF4-FFF2-40B4-BE49-F238E27FC236}">
                <a16:creationId xmlns:a16="http://schemas.microsoft.com/office/drawing/2014/main" id="{F719CF62-08F7-4F44-A9CB-0853E6CB2B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r="1" b="1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B6B99B-6262-4E8C-A00E-C9BB31254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200" b="1" dirty="0"/>
              <a:t>2017</a:t>
            </a:r>
            <a:r>
              <a:rPr lang="pl-PL" sz="2200" dirty="0"/>
              <a:t> – rozpoczęcie obchodów Jubileuszu 200-lecia I Gimnazjum i Liceum im. Jana Długosza w Nowym Sączu; objęcie honorowego patronatu nad obchodami 200-lecia I Gimnazjum i Liceum im.  Jana Długosza w Nowym Sączu przez Prezydenta Rzeczypospolitej Polskiej – Andrzeja Dudę i Małżonkę Prezydenta Agatę  Kornhauser-Dudę; III Orszak Jana Długosza; zmiana nazwy szkoły na I  Liceum Ogólnokształcące z  Oddziałami  Dwujęzycznymi im. Jana Długosza w Nowym Sączu</a:t>
            </a:r>
            <a:r>
              <a:rPr lang="en-US" sz="2200" dirty="0"/>
              <a:t>.</a:t>
            </a:r>
          </a:p>
          <a:p>
            <a:pPr>
              <a:lnSpc>
                <a:spcPct val="9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80521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obrazu 10" descr="Obraz zawierający pozujący, stojące, osoby, grupa&#10;&#10;Opis wygenerowany automatycznie">
            <a:extLst>
              <a:ext uri="{FF2B5EF4-FFF2-40B4-BE49-F238E27FC236}">
                <a16:creationId xmlns:a16="http://schemas.microsoft.com/office/drawing/2014/main" id="{DB5DA0EB-2928-4B80-A4A8-B8088893DA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9" b="25259"/>
          <a:stretch>
            <a:fillRect/>
          </a:stretch>
        </p:blipFill>
        <p:spPr>
          <a:xfrm>
            <a:off x="1042987" y="982135"/>
            <a:ext cx="10106025" cy="3335337"/>
          </a:xfrm>
        </p:spPr>
      </p:pic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43C49F6-D0CA-46FC-8666-24DA6AD3D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4757738"/>
            <a:ext cx="9609666" cy="1118127"/>
          </a:xfrm>
        </p:spPr>
        <p:txBody>
          <a:bodyPr>
            <a:normAutofit/>
          </a:bodyPr>
          <a:lstStyle/>
          <a:p>
            <a:r>
              <a:rPr lang="pl-PL" sz="2400" b="1" dirty="0"/>
              <a:t>2.03.2018</a:t>
            </a:r>
            <a:r>
              <a:rPr lang="pl-PL" sz="2400" dirty="0"/>
              <a:t> – wizyta w szkole Prezydenta Rzeczypospolitej Polskiej – Andrzeja Dudy wraz  z małżonką  Agatą </a:t>
            </a:r>
            <a:r>
              <a:rPr lang="pl-PL" sz="2400" dirty="0" err="1"/>
              <a:t>Kornhauser</a:t>
            </a:r>
            <a:r>
              <a:rPr lang="pl-PL" sz="2400" dirty="0"/>
              <a:t>-Dudą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2838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344132C2-6895-4F65-92D1-1EF4BC6B4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4714" y="2542286"/>
            <a:ext cx="3660057" cy="3382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pl-PL" sz="2400" b="1" dirty="0"/>
              <a:t>3 XI 2018 </a:t>
            </a:r>
            <a:r>
              <a:rPr lang="pl-PL" sz="2400" dirty="0"/>
              <a:t>– główne obchody Jubileuszu 200-lecia I Gimnazjum i Liceum im. Jana Długosza w Nowym Sączu; poświęcenie nowego sztandaru szkoły.</a:t>
            </a:r>
          </a:p>
          <a:p>
            <a:pPr>
              <a:buFont typeface="Arial"/>
              <a:buChar char="•"/>
            </a:pPr>
            <a:endParaRPr lang="en-US" sz="1600" dirty="0"/>
          </a:p>
        </p:txBody>
      </p:sp>
      <p:pic>
        <p:nvPicPr>
          <p:cNvPr id="15" name="Symbol zastępczy obrazu 14" descr="Obraz zawierający tekst&#10;&#10;Opis wygenerowany automatycznie">
            <a:extLst>
              <a:ext uri="{FF2B5EF4-FFF2-40B4-BE49-F238E27FC236}">
                <a16:creationId xmlns:a16="http://schemas.microsoft.com/office/drawing/2014/main" id="{133B42B9-D618-4641-BFD8-F3478377A0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7" r="2" b="2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616046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B5B2FF-DF50-482A-BD5C-6ECC1F67C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839" y="1041400"/>
            <a:ext cx="2499052" cy="2382120"/>
          </a:xfrm>
        </p:spPr>
        <p:txBody>
          <a:bodyPr>
            <a:noAutofit/>
          </a:bodyPr>
          <a:lstStyle/>
          <a:p>
            <a:r>
              <a:rPr lang="pl-PL" sz="4800" dirty="0"/>
              <a:t>Festiwal Młodych Talentów</a:t>
            </a:r>
          </a:p>
        </p:txBody>
      </p:sp>
      <p:pic>
        <p:nvPicPr>
          <p:cNvPr id="5" name="Obraz 5" descr="Obraz zawierający osoba, kobieta, stojące, trzymający&#10;&#10;Opis wygenerowany automatycznie">
            <a:extLst>
              <a:ext uri="{FF2B5EF4-FFF2-40B4-BE49-F238E27FC236}">
                <a16:creationId xmlns:a16="http://schemas.microsoft.com/office/drawing/2014/main" id="{360FD7F4-EE5B-4872-8BAC-64F20130C1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8626" r="28626"/>
          <a:stretch/>
        </p:blipFill>
        <p:spPr>
          <a:xfrm>
            <a:off x="8005184" y="1041400"/>
            <a:ext cx="3063347" cy="477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9459FB9-BF65-4E21-9490-914B65108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2134" y="3580402"/>
            <a:ext cx="6241816" cy="223619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000" dirty="0">
                <a:ea typeface="+mn-lt"/>
                <a:cs typeface="+mn-lt"/>
              </a:rPr>
              <a:t>W</a:t>
            </a:r>
            <a:r>
              <a:rPr lang="pl-PL" sz="2000" dirty="0"/>
              <a:t> roku </a:t>
            </a:r>
            <a:r>
              <a:rPr lang="pl-PL" sz="2000" u="sng" dirty="0"/>
              <a:t>1971</a:t>
            </a:r>
            <a:r>
              <a:rPr lang="pl-PL" sz="2000" dirty="0"/>
              <a:t> młodzież działająca w Samorządzie Szkolnym wpadła na pomysł zorganizowania przeglądu artystycznego, w którym swoje talenty mogliby zaprezentować uczniowie. Nieprzerwanie,</a:t>
            </a:r>
            <a:r>
              <a:rPr lang="pl-PL" sz="2000" dirty="0">
                <a:ea typeface="+mn-lt"/>
                <a:cs typeface="+mn-lt"/>
              </a:rPr>
              <a:t> trwa on do dziś. O jego rosnącej popularności świadczy fakt, że na kolejnych edycjach o możliwość wzięcia w nim udziału ubiegali się uczniowie innych sądeckich szkół.</a:t>
            </a:r>
            <a:endParaRPr lang="pl-PL" sz="2000" dirty="0"/>
          </a:p>
        </p:txBody>
      </p:sp>
      <p:pic>
        <p:nvPicPr>
          <p:cNvPr id="6" name="Obraz 6" descr="Obraz zawierający scena, wewnątrz, osoba, trzymający&#10;&#10;Opis wygenerowany automatycznie">
            <a:extLst>
              <a:ext uri="{FF2B5EF4-FFF2-40B4-BE49-F238E27FC236}">
                <a16:creationId xmlns:a16="http://schemas.microsoft.com/office/drawing/2014/main" id="{95EFEE97-B46C-4BC7-B825-7BC171327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72" y="822869"/>
            <a:ext cx="3704202" cy="2475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13094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osoba, pozujący, stojące, zdjęcie&#10;&#10;Opis wygenerowany automatycznie">
            <a:extLst>
              <a:ext uri="{FF2B5EF4-FFF2-40B4-BE49-F238E27FC236}">
                <a16:creationId xmlns:a16="http://schemas.microsoft.com/office/drawing/2014/main" id="{97AAF98C-805F-485C-B370-719DAE46A7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2" b="2"/>
          <a:stretch/>
        </p:blipFill>
        <p:spPr>
          <a:xfrm>
            <a:off x="6887044" y="-1"/>
            <a:ext cx="4661488" cy="3104208"/>
          </a:xfrm>
          <a:prstGeom prst="rect">
            <a:avLst/>
          </a:prstGeom>
        </p:spPr>
      </p:pic>
      <p:pic>
        <p:nvPicPr>
          <p:cNvPr id="10" name="Obraz 9" descr="Obraz zawierający osoba, wewnątrz, zasłona, scena&#10;&#10;Opis wygenerowany automatycznie">
            <a:extLst>
              <a:ext uri="{FF2B5EF4-FFF2-40B4-BE49-F238E27FC236}">
                <a16:creationId xmlns:a16="http://schemas.microsoft.com/office/drawing/2014/main" id="{B9DF64AC-A061-451A-8D84-1357856BDE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8" r="-1" b="8632"/>
          <a:stretch/>
        </p:blipFill>
        <p:spPr>
          <a:xfrm>
            <a:off x="5419264" y="3265081"/>
            <a:ext cx="6129269" cy="3592925"/>
          </a:xfrm>
          <a:prstGeom prst="rect">
            <a:avLst/>
          </a:prstGeom>
        </p:spPr>
      </p:pic>
      <p:pic>
        <p:nvPicPr>
          <p:cNvPr id="6" name="Obraz 5" descr="Obraz zawierający scena, osoba, grupa, stojące&#10;&#10;Opis wygenerowany automatycznie">
            <a:extLst>
              <a:ext uri="{FF2B5EF4-FFF2-40B4-BE49-F238E27FC236}">
                <a16:creationId xmlns:a16="http://schemas.microsoft.com/office/drawing/2014/main" id="{CB4D3593-A6DC-4723-9D02-05963050F3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" r="1" b="1"/>
          <a:stretch/>
        </p:blipFill>
        <p:spPr>
          <a:xfrm>
            <a:off x="643467" y="-6"/>
            <a:ext cx="6082711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2" name="Obraz 11" descr="Obraz zawierający osoba, wewnątrz, scena, stół&#10;&#10;Opis wygenerowany automatycznie">
            <a:extLst>
              <a:ext uri="{FF2B5EF4-FFF2-40B4-BE49-F238E27FC236}">
                <a16:creationId xmlns:a16="http://schemas.microsoft.com/office/drawing/2014/main" id="{8322F8DC-3DCC-4526-89D4-DF93206373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r="1" b="22018"/>
          <a:stretch/>
        </p:blipFill>
        <p:spPr>
          <a:xfrm>
            <a:off x="643468" y="4080064"/>
            <a:ext cx="4614333" cy="215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80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B347087-DEE1-4F23-8486-A2690AA19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4BB81AE-EE4A-4AA4-8941-104B6C943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20" name="Symbol zastępczy zawartości 19" descr="Obraz zawierający budynek, osoba, zewnętrzne, droga&#10;&#10;Opis wygenerowany automatycznie">
            <a:extLst>
              <a:ext uri="{FF2B5EF4-FFF2-40B4-BE49-F238E27FC236}">
                <a16:creationId xmlns:a16="http://schemas.microsoft.com/office/drawing/2014/main" id="{43DCA4AC-70C6-4DA3-86DA-E596E5852E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0" r="1" b="9253"/>
          <a:stretch/>
        </p:blipFill>
        <p:spPr>
          <a:xfrm>
            <a:off x="486138" y="488137"/>
            <a:ext cx="11227442" cy="5883295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AA791FC-1AEF-4561-93B5-6B9E981BB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21280" y="3594428"/>
            <a:ext cx="6949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AA2202F-2A68-464D-8E53-CEBE9303D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B129734-DF6D-46B8-A0E0-4F178B3AD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42" name="Rounded Rectangle 21">
              <a:extLst>
                <a:ext uri="{FF2B5EF4-FFF2-40B4-BE49-F238E27FC236}">
                  <a16:creationId xmlns:a16="http://schemas.microsoft.com/office/drawing/2014/main" id="{6A986578-4991-4E9B-94B7-056F6B09B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57D0097-ACF2-46A6-804C-C5D55A188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44" name="Rounded Rectangle 27">
              <a:extLst>
                <a:ext uri="{FF2B5EF4-FFF2-40B4-BE49-F238E27FC236}">
                  <a16:creationId xmlns:a16="http://schemas.microsoft.com/office/drawing/2014/main" id="{A71DA5EB-109A-4C2F-A093-7E5F6490B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85B8CE-EB01-4DD0-8B39-D413503D7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15" name="Tytuł 14">
            <a:extLst>
              <a:ext uri="{FF2B5EF4-FFF2-40B4-BE49-F238E27FC236}">
                <a16:creationId xmlns:a16="http://schemas.microsoft.com/office/drawing/2014/main" id="{7A44C982-5FB3-42A1-A99F-DB5E8705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403" y="1113698"/>
            <a:ext cx="8229600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Orszak Długosza</a:t>
            </a:r>
          </a:p>
        </p:txBody>
      </p:sp>
      <p:sp>
        <p:nvSpPr>
          <p:cNvPr id="17" name="Symbol zastępczy zawartości 16">
            <a:extLst>
              <a:ext uri="{FF2B5EF4-FFF2-40B4-BE49-F238E27FC236}">
                <a16:creationId xmlns:a16="http://schemas.microsoft.com/office/drawing/2014/main" id="{58736590-68E5-4FC7-9AAC-516FB7949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3003" y="3729894"/>
            <a:ext cx="7772400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</a:rPr>
              <a:t>I </a:t>
            </a:r>
            <a:r>
              <a:rPr lang="en-US" sz="2100" dirty="0" err="1">
                <a:solidFill>
                  <a:schemeClr val="bg1"/>
                </a:solidFill>
              </a:rPr>
              <a:t>Orszak</a:t>
            </a:r>
            <a:r>
              <a:rPr lang="en-US" sz="2100" dirty="0">
                <a:solidFill>
                  <a:schemeClr val="bg1"/>
                </a:solidFill>
              </a:rPr>
              <a:t> Długosza </a:t>
            </a:r>
            <a:r>
              <a:rPr lang="en-US" sz="2100" dirty="0" err="1">
                <a:solidFill>
                  <a:schemeClr val="bg1"/>
                </a:solidFill>
              </a:rPr>
              <a:t>odbył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się</a:t>
            </a:r>
            <a:r>
              <a:rPr lang="en-US" sz="2100" dirty="0">
                <a:solidFill>
                  <a:schemeClr val="bg1"/>
                </a:solidFill>
              </a:rPr>
              <a:t> w 2015 </a:t>
            </a:r>
            <a:r>
              <a:rPr lang="en-US" sz="2100" dirty="0" err="1">
                <a:solidFill>
                  <a:schemeClr val="bg1"/>
                </a:solidFill>
              </a:rPr>
              <a:t>roku</a:t>
            </a:r>
            <a:r>
              <a:rPr lang="pl-PL" sz="2100" dirty="0">
                <a:solidFill>
                  <a:schemeClr val="bg1"/>
                </a:solidFill>
              </a:rPr>
              <a:t> z inicjatywy z  inicjatywy Jacka Tomasika i Michała </a:t>
            </a:r>
            <a:r>
              <a:rPr lang="pl-PL" sz="2100" dirty="0" err="1">
                <a:solidFill>
                  <a:schemeClr val="bg1"/>
                </a:solidFill>
              </a:rPr>
              <a:t>Zacłony</a:t>
            </a:r>
            <a:r>
              <a:rPr lang="pl-PL" sz="2100" dirty="0">
                <a:solidFill>
                  <a:schemeClr val="bg1"/>
                </a:solidFill>
              </a:rPr>
              <a:t>.</a:t>
            </a:r>
            <a:endParaRPr lang="en-U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31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Obraz 11" descr="Obraz zawierający osoba, budynek, zewnętrzne, stojące&#10;&#10;Opis wygenerowany automatycznie">
            <a:extLst>
              <a:ext uri="{FF2B5EF4-FFF2-40B4-BE49-F238E27FC236}">
                <a16:creationId xmlns:a16="http://schemas.microsoft.com/office/drawing/2014/main" id="{838DAA5F-21A5-45C0-AA9D-2D451108B0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" r="-2" b="26955"/>
          <a:stretch/>
        </p:blipFill>
        <p:spPr>
          <a:xfrm>
            <a:off x="6187615" y="179716"/>
            <a:ext cx="5804105" cy="3167426"/>
          </a:xfrm>
          <a:prstGeom prst="rect">
            <a:avLst/>
          </a:prstGeom>
        </p:spPr>
      </p:pic>
      <p:pic>
        <p:nvPicPr>
          <p:cNvPr id="14" name="Obraz 13" descr="Obraz zawierający osoba, pozujący, zdjęcie, grupa&#10;&#10;Opis wygenerowany automatycznie">
            <a:extLst>
              <a:ext uri="{FF2B5EF4-FFF2-40B4-BE49-F238E27FC236}">
                <a16:creationId xmlns:a16="http://schemas.microsoft.com/office/drawing/2014/main" id="{870A6DD6-34E1-4152-BA83-0EE32E205F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 r="2" b="13186"/>
          <a:stretch/>
        </p:blipFill>
        <p:spPr>
          <a:xfrm>
            <a:off x="198739" y="3518858"/>
            <a:ext cx="5797883" cy="3167426"/>
          </a:xfrm>
          <a:prstGeom prst="rect">
            <a:avLst/>
          </a:prstGeom>
        </p:spPr>
      </p:pic>
      <p:pic>
        <p:nvPicPr>
          <p:cNvPr id="10" name="Obraz 9" descr="Obraz zawierający zewnętrzne, droga, budynek, osoby&#10;&#10;Opis wygenerowany automatycznie">
            <a:extLst>
              <a:ext uri="{FF2B5EF4-FFF2-40B4-BE49-F238E27FC236}">
                <a16:creationId xmlns:a16="http://schemas.microsoft.com/office/drawing/2014/main" id="{25008FEE-1A50-40AA-9C06-8785DA9337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3" r="-2" b="16033"/>
          <a:stretch/>
        </p:blipFill>
        <p:spPr>
          <a:xfrm>
            <a:off x="192517" y="179715"/>
            <a:ext cx="5804105" cy="3167427"/>
          </a:xfrm>
          <a:prstGeom prst="rect">
            <a:avLst/>
          </a:prstGeom>
        </p:spPr>
      </p:pic>
      <p:pic>
        <p:nvPicPr>
          <p:cNvPr id="16" name="Obraz 15" descr="Obraz zawierający zewnętrzne, budynek, trawa, osoba&#10;&#10;Opis wygenerowany automatycznie">
            <a:extLst>
              <a:ext uri="{FF2B5EF4-FFF2-40B4-BE49-F238E27FC236}">
                <a16:creationId xmlns:a16="http://schemas.microsoft.com/office/drawing/2014/main" id="{D1E35BF5-E9CC-4DF5-9EDE-734D7C92DB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2" r="2" b="5264"/>
          <a:stretch/>
        </p:blipFill>
        <p:spPr>
          <a:xfrm>
            <a:off x="6193837" y="3518858"/>
            <a:ext cx="5797883" cy="3167426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60AF2ED-02D5-4F8E-9BBC-5516B1220D9A}"/>
              </a:ext>
            </a:extLst>
          </p:cNvPr>
          <p:cNvSpPr txBox="1"/>
          <p:nvPr/>
        </p:nvSpPr>
        <p:spPr>
          <a:xfrm>
            <a:off x="4971326" y="2879002"/>
            <a:ext cx="83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2016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329C521-C8CA-4AA4-A826-EF55AECD2CA3}"/>
              </a:ext>
            </a:extLst>
          </p:cNvPr>
          <p:cNvSpPr txBox="1"/>
          <p:nvPr/>
        </p:nvSpPr>
        <p:spPr>
          <a:xfrm>
            <a:off x="11100122" y="2777924"/>
            <a:ext cx="81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A7A868D-AACB-408A-82F4-490CEF37233B}"/>
              </a:ext>
            </a:extLst>
          </p:cNvPr>
          <p:cNvSpPr txBox="1"/>
          <p:nvPr/>
        </p:nvSpPr>
        <p:spPr>
          <a:xfrm>
            <a:off x="4910590" y="6046429"/>
            <a:ext cx="74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2F6C466-B2B7-408D-9CA7-09E254E3ADB0}"/>
              </a:ext>
            </a:extLst>
          </p:cNvPr>
          <p:cNvSpPr txBox="1"/>
          <p:nvPr/>
        </p:nvSpPr>
        <p:spPr>
          <a:xfrm>
            <a:off x="10949998" y="6046429"/>
            <a:ext cx="104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423587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7FC44BF-6237-435F-9D44-8FFBAA8DB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735291"/>
            <a:ext cx="9609668" cy="4902490"/>
          </a:xfrm>
        </p:spPr>
        <p:txBody>
          <a:bodyPr numCol="1">
            <a:normAutofit fontScale="77500" lnSpcReduction="20000"/>
          </a:bodyPr>
          <a:lstStyle/>
          <a:p>
            <a:r>
              <a:rPr lang="pl-PL" dirty="0"/>
              <a:t>Wykonanie prezentacji:</a:t>
            </a:r>
          </a:p>
          <a:p>
            <a:r>
              <a:rPr lang="pl-PL" sz="1900" dirty="0"/>
              <a:t>Wiktoria Adamus, klasa 2c_3</a:t>
            </a:r>
          </a:p>
          <a:p>
            <a:r>
              <a:rPr lang="pl-PL" sz="1900" dirty="0"/>
              <a:t>Wiktoria Chapko, klasa 2c_3</a:t>
            </a:r>
          </a:p>
          <a:p>
            <a:r>
              <a:rPr lang="pl-PL" sz="1900" dirty="0"/>
              <a:t>Julia Fecko, klasa 2c_3</a:t>
            </a:r>
          </a:p>
          <a:p>
            <a:r>
              <a:rPr lang="pl-PL" sz="1900" dirty="0"/>
              <a:t>Kacper Fryzowicz, klasa 2c_3</a:t>
            </a:r>
          </a:p>
          <a:p>
            <a:r>
              <a:rPr lang="pl-PL" sz="1900" dirty="0"/>
              <a:t>Julia Gajewska, klasa 2c_3</a:t>
            </a:r>
          </a:p>
          <a:p>
            <a:r>
              <a:rPr lang="pl-PL" sz="1900" dirty="0"/>
              <a:t>Laura Gomółka, klasa 2c_3</a:t>
            </a:r>
          </a:p>
          <a:p>
            <a:r>
              <a:rPr lang="pl-PL" sz="1900" dirty="0"/>
              <a:t>Wiktoria Janik, klasa 2c_3</a:t>
            </a:r>
          </a:p>
          <a:p>
            <a:r>
              <a:rPr lang="pl-PL" sz="1900" dirty="0"/>
              <a:t>Jan Jarzębak, klasa 2c_3</a:t>
            </a:r>
          </a:p>
          <a:p>
            <a:r>
              <a:rPr lang="pl-PL" sz="1900" dirty="0"/>
              <a:t>Klaudia Jawor, klasa 2c_3</a:t>
            </a:r>
          </a:p>
          <a:p>
            <a:r>
              <a:rPr lang="pl-PL" sz="1900" dirty="0"/>
              <a:t>Gracja Karpiel, klasa 2c_3</a:t>
            </a:r>
          </a:p>
          <a:p>
            <a:r>
              <a:rPr lang="pl-PL" sz="1900" dirty="0"/>
              <a:t>Marta Kosecka, klasa 2c_3</a:t>
            </a:r>
          </a:p>
          <a:p>
            <a:r>
              <a:rPr lang="pl-PL" sz="1900" dirty="0"/>
              <a:t>Julia Kostrzewa, klasa 2c_3</a:t>
            </a:r>
          </a:p>
          <a:p>
            <a:r>
              <a:rPr lang="pl-PL" sz="1900" dirty="0"/>
              <a:t>Klara Kot, klasa 2c_3</a:t>
            </a:r>
          </a:p>
          <a:p>
            <a:r>
              <a:rPr lang="pl-PL" sz="1900" dirty="0"/>
              <a:t>Magdalena Kowalczyk, klasa 2c_3</a:t>
            </a:r>
          </a:p>
          <a:p>
            <a:r>
              <a:rPr lang="pl-PL" sz="1900" dirty="0"/>
              <a:t>Klaudia Łatka, klasa 2c_3</a:t>
            </a:r>
          </a:p>
        </p:txBody>
      </p:sp>
    </p:spTree>
    <p:extLst>
      <p:ext uri="{BB962C8B-B14F-4D97-AF65-F5344CB8AC3E}">
        <p14:creationId xmlns:p14="http://schemas.microsoft.com/office/powerpoint/2010/main" val="1684870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959BD48-9773-412C-A8EF-DCFCBDADD552}"/>
              </a:ext>
            </a:extLst>
          </p:cNvPr>
          <p:cNvSpPr txBox="1"/>
          <p:nvPr/>
        </p:nvSpPr>
        <p:spPr>
          <a:xfrm>
            <a:off x="858371" y="891988"/>
            <a:ext cx="5589494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500" b="1">
                <a:ea typeface="+mn-lt"/>
                <a:cs typeface="+mn-lt"/>
              </a:rPr>
              <a:t>I Liceum Ogólnokształcące im. Jana Długosza w Nowym Sączu</a:t>
            </a:r>
            <a:r>
              <a:rPr lang="pl-PL" sz="2500">
                <a:ea typeface="+mn-lt"/>
                <a:cs typeface="+mn-lt"/>
              </a:rPr>
              <a:t> – najstarsza szkoła średnia w Nowym Sączu i regionie.</a:t>
            </a:r>
            <a:endParaRPr lang="pl-PL" sz="2500"/>
          </a:p>
        </p:txBody>
      </p:sp>
      <p:pic>
        <p:nvPicPr>
          <p:cNvPr id="3" name="Obraz 3" descr="Obraz zawierający budynek, zewnętrzne, trawa, stare&#10;&#10;Opis wygenerowany automatycznie">
            <a:extLst>
              <a:ext uri="{FF2B5EF4-FFF2-40B4-BE49-F238E27FC236}">
                <a16:creationId xmlns:a16="http://schemas.microsoft.com/office/drawing/2014/main" id="{649AD3B0-6D1B-48DE-A3AA-F02F25791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694" y="2520784"/>
            <a:ext cx="4861111" cy="3318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Obraz 4" descr="Obraz zawierający zewnętrzne, budynek, droga, ulica&#10;&#10;Opis wygenerowany automatycznie">
            <a:extLst>
              <a:ext uri="{FF2B5EF4-FFF2-40B4-BE49-F238E27FC236}">
                <a16:creationId xmlns:a16="http://schemas.microsoft.com/office/drawing/2014/main" id="{4E81E6AB-28A2-4096-9AF9-BA0C7B370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0000">
            <a:off x="1508312" y="3276313"/>
            <a:ext cx="2743200" cy="1806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5075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F25DBD-DAAD-4DD8-9E3F-B6CF45C2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262" y="1090517"/>
            <a:ext cx="6241816" cy="1371600"/>
          </a:xfrm>
        </p:spPr>
        <p:txBody>
          <a:bodyPr/>
          <a:lstStyle/>
          <a:p>
            <a:r>
              <a:rPr lang="pl-PL"/>
              <a:t>Gdzie znajduje się nasze liceum?</a:t>
            </a:r>
          </a:p>
        </p:txBody>
      </p:sp>
      <p:pic>
        <p:nvPicPr>
          <p:cNvPr id="5" name="Obraz 5" descr="Obraz zawierający mapa&#10;&#10;Opis wygenerowany automatycznie">
            <a:extLst>
              <a:ext uri="{FF2B5EF4-FFF2-40B4-BE49-F238E27FC236}">
                <a16:creationId xmlns:a16="http://schemas.microsoft.com/office/drawing/2014/main" id="{E1D2D5C8-7F9E-4338-A75B-133C62909E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024" r="3024"/>
          <a:stretch/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82DC0C-EA37-4EDA-9589-CF20B4B05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pl-PL" dirty="0"/>
              <a:t>I LO jest umiejscowione w Nowym Sączu przy ulicy Długosza 5</a:t>
            </a:r>
            <a:br>
              <a:rPr lang="pl-PL" dirty="0"/>
            </a:br>
            <a:r>
              <a:rPr lang="pl-PL" dirty="0"/>
              <a:t>Bardziej szczegółowo można określić, że szkoła leży naprzeciwko "plant" (parku),	 oraz po sąsiedzku z kinem "Sokół".</a:t>
            </a:r>
          </a:p>
        </p:txBody>
      </p:sp>
      <p:pic>
        <p:nvPicPr>
          <p:cNvPr id="6" name="Grafika 6" descr="Jodła">
            <a:extLst>
              <a:ext uri="{FF2B5EF4-FFF2-40B4-BE49-F238E27FC236}">
                <a16:creationId xmlns:a16="http://schemas.microsoft.com/office/drawing/2014/main" id="{0DE3B5CE-6BCD-4175-9CD8-DD1B595B1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1333" y="3833901"/>
            <a:ext cx="335931" cy="335931"/>
          </a:xfrm>
          <a:prstGeom prst="rect">
            <a:avLst/>
          </a:prstGeom>
        </p:spPr>
      </p:pic>
      <p:pic>
        <p:nvPicPr>
          <p:cNvPr id="7" name="Grafika 7" descr="Książki">
            <a:extLst>
              <a:ext uri="{FF2B5EF4-FFF2-40B4-BE49-F238E27FC236}">
                <a16:creationId xmlns:a16="http://schemas.microsoft.com/office/drawing/2014/main" id="{D115FC5A-32CA-44DB-ABDD-8729A6294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38198" y="1322540"/>
            <a:ext cx="914400" cy="914400"/>
          </a:xfrm>
          <a:prstGeom prst="rect">
            <a:avLst/>
          </a:prstGeom>
        </p:spPr>
      </p:pic>
      <p:pic>
        <p:nvPicPr>
          <p:cNvPr id="8" name="Grafika 8" descr="Budynek">
            <a:extLst>
              <a:ext uri="{FF2B5EF4-FFF2-40B4-BE49-F238E27FC236}">
                <a16:creationId xmlns:a16="http://schemas.microsoft.com/office/drawing/2014/main" id="{272F1F19-AF2E-4C4F-B3CA-DEC94A849A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81045" y="18620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97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BD8116-2CF9-45DB-86AF-76DEA6799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Jan Długosz</a:t>
            </a:r>
          </a:p>
        </p:txBody>
      </p:sp>
      <p:pic>
        <p:nvPicPr>
          <p:cNvPr id="6" name="Obraz 6" descr="Obraz zawierający osoba, mężczyzna, patrzenie, trzymający&#10;&#10;Opis wygenerowany automatycznie">
            <a:extLst>
              <a:ext uri="{FF2B5EF4-FFF2-40B4-BE49-F238E27FC236}">
                <a16:creationId xmlns:a16="http://schemas.microsoft.com/office/drawing/2014/main" id="{73850176-E557-4724-BA2A-1853BFCB7F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93485" y="2560320"/>
            <a:ext cx="1928230" cy="3310128"/>
          </a:xfrm>
        </p:spPr>
      </p:pic>
      <p:pic>
        <p:nvPicPr>
          <p:cNvPr id="5" name="Obraz 5" descr="Obraz zawierający wewnątrz, mężczyzna, osoba, siedzi&#10;&#10;Opis wygenerowany automatycznie">
            <a:extLst>
              <a:ext uri="{FF2B5EF4-FFF2-40B4-BE49-F238E27FC236}">
                <a16:creationId xmlns:a16="http://schemas.microsoft.com/office/drawing/2014/main" id="{98D656F2-BF6F-49D1-9F61-30B7DF920D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32995" y="2560320"/>
            <a:ext cx="2615001" cy="3310128"/>
          </a:xfrm>
        </p:spPr>
      </p:pic>
    </p:spTree>
    <p:extLst>
      <p:ext uri="{BB962C8B-B14F-4D97-AF65-F5344CB8AC3E}">
        <p14:creationId xmlns:p14="http://schemas.microsoft.com/office/powerpoint/2010/main" val="569988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81A857A-40DE-4EC0-8809-3B83E7AB0E05}"/>
              </a:ext>
            </a:extLst>
          </p:cNvPr>
          <p:cNvSpPr txBox="1"/>
          <p:nvPr/>
        </p:nvSpPr>
        <p:spPr>
          <a:xfrm>
            <a:off x="1365827" y="761971"/>
            <a:ext cx="2398778" cy="9279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Trochę</a:t>
            </a:r>
            <a:r>
              <a:rPr lang="en-US" sz="28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 o Janie </a:t>
            </a:r>
            <a:r>
              <a:rPr lang="en-US" sz="2800" dirty="0" err="1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Długoszu</a:t>
            </a:r>
            <a:r>
              <a:rPr lang="en-US" sz="2800" dirty="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rPr>
              <a:t>...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D6FEC42-7314-4D88-94BF-4CE5B57C5348}"/>
              </a:ext>
            </a:extLst>
          </p:cNvPr>
          <p:cNvSpPr txBox="1"/>
          <p:nvPr/>
        </p:nvSpPr>
        <p:spPr>
          <a:xfrm>
            <a:off x="966283" y="1893936"/>
            <a:ext cx="2835464" cy="355203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dirty="0" err="1">
                <a:solidFill>
                  <a:srgbClr val="262626"/>
                </a:solidFill>
              </a:rPr>
              <a:t>Był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jednym</a:t>
            </a:r>
            <a:r>
              <a:rPr lang="en-US" sz="1600" dirty="0">
                <a:solidFill>
                  <a:srgbClr val="262626"/>
                </a:solidFill>
              </a:rPr>
              <a:t> z 12 </a:t>
            </a:r>
            <a:r>
              <a:rPr lang="en-US" sz="1600" dirty="0" err="1">
                <a:solidFill>
                  <a:srgbClr val="262626"/>
                </a:solidFill>
              </a:rPr>
              <a:t>synów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wybitnego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polskiego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rycerza</a:t>
            </a:r>
            <a:r>
              <a:rPr lang="en-US" sz="1600" dirty="0">
                <a:solidFill>
                  <a:srgbClr val="262626"/>
                </a:solidFill>
              </a:rPr>
              <a:t>,</a:t>
            </a:r>
            <a:br>
              <a:rPr lang="en-US" sz="1600" dirty="0">
                <a:solidFill>
                  <a:srgbClr val="262626"/>
                </a:solidFill>
              </a:rPr>
            </a:br>
            <a:endParaRPr lang="en-US" sz="1600" dirty="0">
              <a:solidFill>
                <a:srgbClr val="262626"/>
              </a:solidFill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dirty="0" err="1">
                <a:solidFill>
                  <a:srgbClr val="262626"/>
                </a:solidFill>
              </a:rPr>
              <a:t>Przyszedł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na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świat</a:t>
            </a:r>
            <a:r>
              <a:rPr lang="en-US" sz="1600" dirty="0">
                <a:solidFill>
                  <a:srgbClr val="262626"/>
                </a:solidFill>
              </a:rPr>
              <a:t> w 1415 r. w </a:t>
            </a:r>
            <a:r>
              <a:rPr lang="en-US" sz="1600" dirty="0" err="1">
                <a:solidFill>
                  <a:srgbClr val="262626"/>
                </a:solidFill>
              </a:rPr>
              <a:t>Brzeźnicy</a:t>
            </a:r>
            <a:r>
              <a:rPr lang="en-US" sz="1600" dirty="0">
                <a:solidFill>
                  <a:srgbClr val="262626"/>
                </a:solidFill>
              </a:rPr>
              <a:t>,</a:t>
            </a:r>
            <a:br>
              <a:rPr lang="en-US" sz="1600" dirty="0">
                <a:solidFill>
                  <a:srgbClr val="262626"/>
                </a:solidFill>
              </a:rPr>
            </a:br>
            <a:endParaRPr lang="en-US" sz="1600" dirty="0">
              <a:solidFill>
                <a:srgbClr val="262626"/>
              </a:solidFill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dirty="0">
                <a:solidFill>
                  <a:srgbClr val="262626"/>
                </a:solidFill>
              </a:rPr>
              <a:t>W 13 </a:t>
            </a:r>
            <a:r>
              <a:rPr lang="en-US" sz="1600" dirty="0" err="1">
                <a:solidFill>
                  <a:srgbClr val="262626"/>
                </a:solidFill>
              </a:rPr>
              <a:t>roku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życia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znalazł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się</a:t>
            </a:r>
            <a:r>
              <a:rPr lang="en-US" sz="1600" dirty="0">
                <a:solidFill>
                  <a:srgbClr val="262626"/>
                </a:solidFill>
              </a:rPr>
              <a:t> w </a:t>
            </a:r>
            <a:r>
              <a:rPr lang="en-US" sz="1600" dirty="0" err="1">
                <a:solidFill>
                  <a:srgbClr val="262626"/>
                </a:solidFill>
              </a:rPr>
              <a:t>gronie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studentów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Akademii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Krakowskiej</a:t>
            </a:r>
            <a:r>
              <a:rPr lang="en-US" sz="1600" dirty="0">
                <a:solidFill>
                  <a:srgbClr val="262626"/>
                </a:solidFill>
              </a:rPr>
              <a:t>,</a:t>
            </a:r>
            <a:br>
              <a:rPr lang="en-US" sz="1600" dirty="0">
                <a:solidFill>
                  <a:srgbClr val="262626"/>
                </a:solidFill>
              </a:rPr>
            </a:br>
            <a:endParaRPr lang="en-US" sz="1600" dirty="0">
              <a:solidFill>
                <a:srgbClr val="262626"/>
              </a:solidFill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dirty="0">
                <a:solidFill>
                  <a:srgbClr val="262626"/>
                </a:solidFill>
              </a:rPr>
              <a:t>w 1436 </a:t>
            </a:r>
            <a:r>
              <a:rPr lang="en-US" sz="1600" dirty="0" err="1">
                <a:solidFill>
                  <a:srgbClr val="262626"/>
                </a:solidFill>
              </a:rPr>
              <a:t>roku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został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kanonikiem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katedralnym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krakowskim</a:t>
            </a:r>
            <a:r>
              <a:rPr lang="en-US" sz="1600" dirty="0">
                <a:solidFill>
                  <a:srgbClr val="262626"/>
                </a:solidFill>
              </a:rPr>
              <a:t>,</a:t>
            </a:r>
            <a:br>
              <a:rPr lang="en-US" sz="1600" dirty="0">
                <a:solidFill>
                  <a:srgbClr val="262626"/>
                </a:solidFill>
              </a:rPr>
            </a:br>
            <a:endParaRPr lang="en-US" sz="1600" dirty="0">
              <a:solidFill>
                <a:srgbClr val="262626"/>
              </a:solidFill>
            </a:endParaRPr>
          </a:p>
          <a:p>
            <a:pPr marL="342900" indent="-342900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1600" dirty="0" err="1">
                <a:solidFill>
                  <a:srgbClr val="262626"/>
                </a:solidFill>
              </a:rPr>
              <a:t>Wychowywał</a:t>
            </a:r>
            <a:r>
              <a:rPr lang="en-US" sz="1600" dirty="0">
                <a:solidFill>
                  <a:srgbClr val="262626"/>
                </a:solidFill>
              </a:rPr>
              <a:t> on </a:t>
            </a:r>
            <a:r>
              <a:rPr lang="en-US" sz="1600" dirty="0" err="1">
                <a:solidFill>
                  <a:srgbClr val="262626"/>
                </a:solidFill>
              </a:rPr>
              <a:t>synów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Kazimierza</a:t>
            </a:r>
            <a:r>
              <a:rPr lang="en-US" sz="1600" dirty="0">
                <a:solidFill>
                  <a:srgbClr val="262626"/>
                </a:solidFill>
              </a:rPr>
              <a:t> </a:t>
            </a:r>
            <a:r>
              <a:rPr lang="en-US" sz="1600" dirty="0" err="1">
                <a:solidFill>
                  <a:srgbClr val="262626"/>
                </a:solidFill>
              </a:rPr>
              <a:t>Jagiellończyka</a:t>
            </a:r>
            <a:endParaRPr lang="en-US" sz="1600" dirty="0">
              <a:solidFill>
                <a:srgbClr val="262626"/>
              </a:solidFill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mężczyzna, kapelusz&#10;&#10;Opis wygenerowany automatycznie">
            <a:extLst>
              <a:ext uri="{FF2B5EF4-FFF2-40B4-BE49-F238E27FC236}">
                <a16:creationId xmlns:a16="http://schemas.microsoft.com/office/drawing/2014/main" id="{3C74A6AD-997C-412C-94B7-2E8AF1128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57" y="609602"/>
            <a:ext cx="4432947" cy="55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35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7524474-3D22-4D39-B07B-1EB7BC3701CC}"/>
              </a:ext>
            </a:extLst>
          </p:cNvPr>
          <p:cNvSpPr txBox="1"/>
          <p:nvPr/>
        </p:nvSpPr>
        <p:spPr>
          <a:xfrm>
            <a:off x="4724400" y="320040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73D7C0D-1874-410C-BC87-F09E6428E021}"/>
              </a:ext>
            </a:extLst>
          </p:cNvPr>
          <p:cNvSpPr txBox="1"/>
          <p:nvPr/>
        </p:nvSpPr>
        <p:spPr>
          <a:xfrm>
            <a:off x="7826416" y="1072335"/>
            <a:ext cx="2743199" cy="12464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500" dirty="0"/>
              <a:t>Szkoła początkowo miała swoją siedzibę przy ulicy Pijarskiej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BC0BE21-C6A9-4FC3-A687-8E36B9CCF5EC}"/>
              </a:ext>
            </a:extLst>
          </p:cNvPr>
          <p:cNvSpPr txBox="1"/>
          <p:nvPr/>
        </p:nvSpPr>
        <p:spPr>
          <a:xfrm>
            <a:off x="8404796" y="3841969"/>
            <a:ext cx="2743199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500" dirty="0"/>
              <a:t>I LO za swojego patrona przyjmuje </a:t>
            </a:r>
            <a:r>
              <a:rPr lang="pl-PL" sz="2500" u="sng" dirty="0"/>
              <a:t>księdza Jana Długosza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58D8DF3-D390-491B-B52E-2C5753C948B9}"/>
              </a:ext>
            </a:extLst>
          </p:cNvPr>
          <p:cNvSpPr txBox="1"/>
          <p:nvPr/>
        </p:nvSpPr>
        <p:spPr>
          <a:xfrm>
            <a:off x="1328672" y="3687740"/>
            <a:ext cx="2743199" cy="24006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500" dirty="0"/>
              <a:t>W </a:t>
            </a:r>
            <a:r>
              <a:rPr lang="pl-PL" sz="2500" b="1" dirty="0"/>
              <a:t>1894</a:t>
            </a:r>
            <a:r>
              <a:rPr lang="pl-PL" sz="2500" dirty="0"/>
              <a:t> roku w Nowym Sączu wybuchł pożar, a siedzibę szkoły przeniesiono na </a:t>
            </a:r>
            <a:r>
              <a:rPr lang="pl-PL" sz="2500" u="sng" dirty="0"/>
              <a:t>ulicę Długosza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70B4CC3-CC80-4127-BAEF-6447152F408B}"/>
              </a:ext>
            </a:extLst>
          </p:cNvPr>
          <p:cNvSpPr txBox="1"/>
          <p:nvPr/>
        </p:nvSpPr>
        <p:spPr>
          <a:xfrm>
            <a:off x="4866734" y="4575446"/>
            <a:ext cx="2743199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>
                <a:ea typeface="+mn-lt"/>
                <a:cs typeface="+mn-lt"/>
              </a:rPr>
              <a:t>1969</a:t>
            </a:r>
            <a:r>
              <a:rPr lang="pl-PL" sz="2400">
                <a:ea typeface="+mn-lt"/>
                <a:cs typeface="+mn-lt"/>
              </a:rPr>
              <a:t> rokiem wprowadzenia profili kształcenia.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F9D0AAF-7200-4228-BD47-FA81908B4D88}"/>
              </a:ext>
            </a:extLst>
          </p:cNvPr>
          <p:cNvSpPr txBox="1"/>
          <p:nvPr/>
        </p:nvSpPr>
        <p:spPr>
          <a:xfrm>
            <a:off x="4710698" y="3036222"/>
            <a:ext cx="27569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/>
              <a:t>POCZĄTKI SZKOŁY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7989B7F-99ED-49FE-A487-121D59DDFAEA}"/>
              </a:ext>
            </a:extLst>
          </p:cNvPr>
          <p:cNvSpPr txBox="1"/>
          <p:nvPr/>
        </p:nvSpPr>
        <p:spPr>
          <a:xfrm>
            <a:off x="1146306" y="1074890"/>
            <a:ext cx="2756900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b="1" dirty="0"/>
              <a:t>1817 </a:t>
            </a:r>
            <a:r>
              <a:rPr lang="pl-PL" dirty="0"/>
              <a:t>– decyzja Guberni Galicji o powołaniu do życia sześcioklasowego Cesarsko-Królewskiego Gimnazjum w  Nowym Sączu.</a:t>
            </a:r>
          </a:p>
          <a:p>
            <a:endParaRPr lang="pl-PL" dirty="0"/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1154D5B9-547C-4259-A8AC-94E81924C879}"/>
              </a:ext>
            </a:extLst>
          </p:cNvPr>
          <p:cNvCxnSpPr>
            <a:cxnSpLocks/>
            <a:stCxn id="8" idx="3"/>
            <a:endCxn id="5" idx="0"/>
          </p:cNvCxnSpPr>
          <p:nvPr/>
        </p:nvCxnSpPr>
        <p:spPr>
          <a:xfrm>
            <a:off x="7467598" y="3220888"/>
            <a:ext cx="2308798" cy="621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3D4D22C5-2FCD-44C0-9839-B5C1ABB72F05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 flipH="1" flipV="1">
            <a:off x="2524756" y="2829216"/>
            <a:ext cx="3564392" cy="207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F82406E4-64EB-4995-A4BA-6663D98FC3F0}"/>
              </a:ext>
            </a:extLst>
          </p:cNvPr>
          <p:cNvCxnSpPr>
            <a:stCxn id="8" idx="1"/>
            <a:endCxn id="6" idx="0"/>
          </p:cNvCxnSpPr>
          <p:nvPr/>
        </p:nvCxnSpPr>
        <p:spPr>
          <a:xfrm flipH="1">
            <a:off x="2700272" y="3220888"/>
            <a:ext cx="2010426" cy="466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5761D946-10F2-40CC-99A4-F3FD570E0DA9}"/>
              </a:ext>
            </a:extLst>
          </p:cNvPr>
          <p:cNvCxnSpPr>
            <a:stCxn id="8" idx="0"/>
            <a:endCxn id="4" idx="2"/>
          </p:cNvCxnSpPr>
          <p:nvPr/>
        </p:nvCxnSpPr>
        <p:spPr>
          <a:xfrm flipV="1">
            <a:off x="6089148" y="2318830"/>
            <a:ext cx="3108868" cy="717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139397DD-D47B-4233-81C8-6B23D09F8D7B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>
            <a:off x="6089148" y="3405554"/>
            <a:ext cx="149186" cy="1169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706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Symbol zastępczy zawartości 21" descr="Obraz zawierający budynek, zewnętrzne, trawa, stare&#10;&#10;Opis wygenerowany automatycznie">
            <a:extLst>
              <a:ext uri="{FF2B5EF4-FFF2-40B4-BE49-F238E27FC236}">
                <a16:creationId xmlns:a16="http://schemas.microsoft.com/office/drawing/2014/main" id="{6BC858F2-A4AA-48E0-A3A5-C677BE00A7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5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11D9DAF1-C4CD-4274-952D-8347EECFF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11 XI 1918 – 100-lecie szkoły; manifestacyjne odsłonięcie wizerunku Orła Białego nad bramą szkoły.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26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FE26C21-ABD3-441F-BCAA-D8905523A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493774"/>
            <a:ext cx="3660057" cy="3382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1600" b="1" dirty="0"/>
              <a:t>1939 – 1945 </a:t>
            </a:r>
            <a:r>
              <a:rPr lang="en-US" sz="1600" dirty="0"/>
              <a:t>– II </a:t>
            </a:r>
            <a:r>
              <a:rPr lang="en-US" sz="1600" dirty="0" err="1"/>
              <a:t>wojna</a:t>
            </a:r>
            <a:r>
              <a:rPr lang="en-US" sz="1600" dirty="0"/>
              <a:t> </a:t>
            </a:r>
            <a:r>
              <a:rPr lang="en-US" sz="1600" dirty="0" err="1"/>
              <a:t>światowa</a:t>
            </a:r>
            <a:r>
              <a:rPr lang="en-US" sz="1600" dirty="0"/>
              <a:t>; </a:t>
            </a:r>
            <a:r>
              <a:rPr lang="en-US" sz="1600" dirty="0" err="1"/>
              <a:t>zamknięcie</a:t>
            </a:r>
            <a:r>
              <a:rPr lang="en-US" sz="1600" dirty="0"/>
              <a:t> I </a:t>
            </a:r>
            <a:r>
              <a:rPr lang="en-US" sz="1600" dirty="0" err="1"/>
              <a:t>Gimnazjum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Liceum</a:t>
            </a:r>
            <a:r>
              <a:rPr lang="en-US" sz="1600" dirty="0"/>
              <a:t> </a:t>
            </a:r>
            <a:r>
              <a:rPr lang="en-US" sz="1600" dirty="0" err="1"/>
              <a:t>przez</a:t>
            </a:r>
            <a:r>
              <a:rPr lang="en-US" sz="1600" dirty="0"/>
              <a:t> </a:t>
            </a:r>
            <a:r>
              <a:rPr lang="en-US" sz="1600" dirty="0" err="1"/>
              <a:t>okupanta</a:t>
            </a:r>
            <a:r>
              <a:rPr lang="en-US" sz="1600" dirty="0"/>
              <a:t> –  </a:t>
            </a:r>
            <a:r>
              <a:rPr lang="en-US" sz="1600" dirty="0" err="1"/>
              <a:t>budynek</a:t>
            </a:r>
            <a:r>
              <a:rPr lang="en-US" sz="1600" dirty="0"/>
              <a:t> </a:t>
            </a:r>
            <a:r>
              <a:rPr lang="en-US" sz="1600" dirty="0" err="1"/>
              <a:t>szkoły</a:t>
            </a:r>
            <a:r>
              <a:rPr lang="en-US" sz="1600" dirty="0"/>
              <a:t>  </a:t>
            </a:r>
            <a:r>
              <a:rPr lang="en-US" sz="1600" dirty="0" err="1"/>
              <a:t>przeznaczony</a:t>
            </a:r>
            <a:r>
              <a:rPr lang="en-US" sz="1600" dirty="0"/>
              <a:t> </a:t>
            </a:r>
            <a:r>
              <a:rPr lang="en-US" sz="1600" dirty="0" err="1"/>
              <a:t>dla</a:t>
            </a:r>
            <a:r>
              <a:rPr lang="en-US" sz="1600" dirty="0"/>
              <a:t> </a:t>
            </a:r>
            <a:r>
              <a:rPr lang="en-US" sz="1600" dirty="0" err="1"/>
              <a:t>szkoły</a:t>
            </a:r>
            <a:r>
              <a:rPr lang="en-US" sz="1600" dirty="0"/>
              <a:t> </a:t>
            </a:r>
            <a:r>
              <a:rPr lang="en-US" sz="1600" dirty="0" err="1"/>
              <a:t>policyjnej</a:t>
            </a:r>
            <a:r>
              <a:rPr lang="en-US" sz="1600" dirty="0"/>
              <a:t>; </a:t>
            </a:r>
            <a:r>
              <a:rPr lang="en-US" sz="1600" dirty="0" err="1"/>
              <a:t>tajne</a:t>
            </a:r>
            <a:r>
              <a:rPr lang="en-US" sz="1600" dirty="0"/>
              <a:t> </a:t>
            </a:r>
            <a:r>
              <a:rPr lang="en-US" sz="1600" dirty="0" err="1"/>
              <a:t>nauczanie</a:t>
            </a:r>
            <a:r>
              <a:rPr lang="en-US" sz="1600" dirty="0"/>
              <a:t>.</a:t>
            </a:r>
            <a:endParaRPr lang="pl-PL" sz="1600" dirty="0"/>
          </a:p>
          <a:p>
            <a:pPr algn="l"/>
            <a:r>
              <a:rPr lang="pl-PL" sz="1600" b="1" dirty="0"/>
              <a:t>1945</a:t>
            </a:r>
            <a:r>
              <a:rPr lang="pl-PL" sz="1600" dirty="0"/>
              <a:t> – wznowienie nauki w różnych lokalach zastępczych.</a:t>
            </a:r>
          </a:p>
          <a:p>
            <a:pPr algn="l"/>
            <a:r>
              <a:rPr lang="pl-PL" sz="1600" b="1" dirty="0"/>
              <a:t>1946</a:t>
            </a:r>
            <a:r>
              <a:rPr lang="pl-PL" sz="1600" dirty="0"/>
              <a:t> – regularna nauka we własnym budynku.</a:t>
            </a:r>
          </a:p>
          <a:p>
            <a:endParaRPr lang="en-US" sz="1600" dirty="0"/>
          </a:p>
          <a:p>
            <a:pPr>
              <a:buFont typeface="Arial"/>
              <a:buChar char="•"/>
            </a:pPr>
            <a:endParaRPr lang="en-US" sz="1600" dirty="0"/>
          </a:p>
        </p:txBody>
      </p:sp>
      <p:pic>
        <p:nvPicPr>
          <p:cNvPr id="10" name="Symbol zastępczy zawartości 9" descr="Obraz zawierający zewnętrzne, budynek, droga, ulica&#10;&#10;Opis wygenerowany automatycznie">
            <a:extLst>
              <a:ext uri="{FF2B5EF4-FFF2-40B4-BE49-F238E27FC236}">
                <a16:creationId xmlns:a16="http://schemas.microsoft.com/office/drawing/2014/main" id="{C2E4A606-38DF-4474-8CFA-BA216E2F4B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" r="19724" b="-2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866601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obrazu 5" descr="Obraz zawierający budynek, zewnętrzne, zegar, wieża&#10;&#10;Opis wygenerowany automatycznie">
            <a:extLst>
              <a:ext uri="{FF2B5EF4-FFF2-40B4-BE49-F238E27FC236}">
                <a16:creationId xmlns:a16="http://schemas.microsoft.com/office/drawing/2014/main" id="{822B32F8-C503-48CC-A916-E96B7F8D34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1" r="1075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B1A49ED-DBAF-4E51-B1B7-56C86DACE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</a:rPr>
              <a:t>1999 – </a:t>
            </a:r>
            <a:r>
              <a:rPr lang="en-US" dirty="0" err="1">
                <a:solidFill>
                  <a:srgbClr val="FFFFFF"/>
                </a:solidFill>
              </a:rPr>
              <a:t>reforma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edukacji</a:t>
            </a:r>
            <a:r>
              <a:rPr lang="en-US" dirty="0">
                <a:solidFill>
                  <a:srgbClr val="FFFFFF"/>
                </a:solidFill>
              </a:rPr>
              <a:t> – </a:t>
            </a:r>
            <a:r>
              <a:rPr lang="en-US" dirty="0" err="1">
                <a:solidFill>
                  <a:srgbClr val="FFFFFF"/>
                </a:solidFill>
              </a:rPr>
              <a:t>szkoła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zostaje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przekształcona</a:t>
            </a:r>
            <a:r>
              <a:rPr lang="en-US" dirty="0">
                <a:solidFill>
                  <a:srgbClr val="FFFFFF"/>
                </a:solidFill>
              </a:rPr>
              <a:t> w </a:t>
            </a:r>
            <a:r>
              <a:rPr lang="en-US" dirty="0" err="1">
                <a:solidFill>
                  <a:srgbClr val="FFFFFF"/>
                </a:solidFill>
              </a:rPr>
              <a:t>Zespół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Szkół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Ogólnokształcących</a:t>
            </a:r>
            <a:r>
              <a:rPr lang="en-US" dirty="0">
                <a:solidFill>
                  <a:srgbClr val="FFFFFF"/>
                </a:solidFill>
              </a:rPr>
              <a:t> (</a:t>
            </a:r>
            <a:r>
              <a:rPr lang="en-US" dirty="0" err="1">
                <a:solidFill>
                  <a:srgbClr val="FFFFFF"/>
                </a:solidFill>
              </a:rPr>
              <a:t>Gimnazjum</a:t>
            </a:r>
            <a:r>
              <a:rPr lang="en-US" dirty="0">
                <a:solidFill>
                  <a:srgbClr val="FFFFFF"/>
                </a:solidFill>
              </a:rPr>
              <a:t> nr 1 </a:t>
            </a:r>
            <a:r>
              <a:rPr lang="en-US" dirty="0" err="1">
                <a:solidFill>
                  <a:srgbClr val="FFFFFF"/>
                </a:solidFill>
              </a:rPr>
              <a:t>oraz</a:t>
            </a:r>
            <a:r>
              <a:rPr lang="en-US" dirty="0">
                <a:solidFill>
                  <a:srgbClr val="FFFFFF"/>
                </a:solidFill>
              </a:rPr>
              <a:t> I </a:t>
            </a:r>
            <a:r>
              <a:rPr lang="en-US" dirty="0" err="1">
                <a:solidFill>
                  <a:srgbClr val="FFFFFF"/>
                </a:solidFill>
              </a:rPr>
              <a:t>Liceum</a:t>
            </a:r>
            <a:r>
              <a:rPr lang="en-US" dirty="0">
                <a:solidFill>
                  <a:srgbClr val="FFFFFF"/>
                </a:solidFill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118636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649</Words>
  <Application>Microsoft Office PowerPoint</Application>
  <PresentationFormat>Panoramiczny</PresentationFormat>
  <Paragraphs>58</Paragraphs>
  <Slides>19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Garamond</vt:lpstr>
      <vt:lpstr>Organic</vt:lpstr>
      <vt:lpstr>Prezentacja programu PowerPoint</vt:lpstr>
      <vt:lpstr>Prezentacja programu PowerPoint</vt:lpstr>
      <vt:lpstr>Gdzie znajduje się nasze liceum?</vt:lpstr>
      <vt:lpstr>Jan Długosz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Chór Scherzo</vt:lpstr>
      <vt:lpstr>Prezentacja programu PowerPoint</vt:lpstr>
      <vt:lpstr>Obchody 200-lecia I Gimnazjum i Liceum im. Jana Długosza w Nowym Sączu</vt:lpstr>
      <vt:lpstr>Prezentacja programu PowerPoint</vt:lpstr>
      <vt:lpstr>Prezentacja programu PowerPoint</vt:lpstr>
      <vt:lpstr>Festiwal Młodych Talentów</vt:lpstr>
      <vt:lpstr>Prezentacja programu PowerPoint</vt:lpstr>
      <vt:lpstr>Orszak Długosza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Asd Dsa</dc:creator>
  <cp:lastModifiedBy>Asd Dsa</cp:lastModifiedBy>
  <cp:revision>5</cp:revision>
  <dcterms:created xsi:type="dcterms:W3CDTF">2020-10-30T13:50:04Z</dcterms:created>
  <dcterms:modified xsi:type="dcterms:W3CDTF">2020-11-02T16:32:53Z</dcterms:modified>
</cp:coreProperties>
</file>