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embeddedFontLst>
    <p:embeddedFont>
      <p:font typeface="Raleway"/>
      <p:regular r:id="rId18"/>
      <p:bold r:id="rId19"/>
      <p:italic r:id="rId20"/>
      <p:boldItalic r:id="rId21"/>
    </p:embeddedFont>
    <p:embeddedFont>
      <p:font typeface="La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F9A3D00-8486-4728-A13E-D59C64DC9D5E}">
  <a:tblStyle styleId="{CF9A3D00-8486-4728-A13E-D59C64DC9D5E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italic.fntdata"/><Relationship Id="rId22" Type="http://schemas.openxmlformats.org/officeDocument/2006/relationships/font" Target="fonts/Lato-regular.fntdata"/><Relationship Id="rId21" Type="http://schemas.openxmlformats.org/officeDocument/2006/relationships/font" Target="fonts/Raleway-boldItalic.fntdata"/><Relationship Id="rId24" Type="http://schemas.openxmlformats.org/officeDocument/2006/relationships/font" Target="fonts/Lato-italic.fntdata"/><Relationship Id="rId23" Type="http://schemas.openxmlformats.org/officeDocument/2006/relationships/font" Target="fonts/La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schemas.openxmlformats.org/officeDocument/2006/relationships/font" Target="fonts/Lato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Raleway-bold.fntdata"/><Relationship Id="rId1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c6fa3c898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c6fa3c89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16de2bee83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16de2bee83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16de2bee83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16de2bee83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16de2bee83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16de2bee83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16de2bee83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16de2bee83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16de2bee83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16de2bee83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16de2bee83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16de2bee83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16de2bee83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16de2bee83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16de2bee83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16de2bee83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16de2bee83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16de2bee83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16de2bee83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16de2bee83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rgbClr val="702D2A"/>
            </a:gs>
            <a:gs pos="72000">
              <a:srgbClr val="550202"/>
            </a:gs>
            <a:gs pos="100000">
              <a:srgbClr val="54030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  <p:pic>
        <p:nvPicPr>
          <p:cNvPr id="16" name="Google Shape;16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50875" y="397863"/>
            <a:ext cx="1424775" cy="2006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Google Shape;55;p11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6" name="Google Shape;56;p11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7" name="Google Shape;57;p11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8" name="Google Shape;58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Google Shape;60;p1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" name="Google Shape;61;p12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5" name="Google Shape;65;p1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6" name="Google Shape;66;p13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8" name="Google Shape;68;p1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9" name="Google Shape;69;p1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Google Shape;71;p14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" name="Google Shape;72;p1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74" name="Google Shape;74;p1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Google Shape;76;p15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7" name="Google Shape;77;p15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8" name="Google Shape;78;p15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u3">
  <p:cSld name="TITLE_2">
    <p:bg>
      <p:bgPr>
        <a:gradFill>
          <a:gsLst>
            <a:gs pos="0">
              <a:srgbClr val="702D2A"/>
            </a:gs>
            <a:gs pos="72000">
              <a:srgbClr val="550202"/>
            </a:gs>
            <a:gs pos="100000">
              <a:srgbClr val="54030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Google Shape;18;p3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50875" y="397874"/>
            <a:ext cx="691350" cy="973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2">
  <p:cSld name="TITLE_1">
    <p:bg>
      <p:bgPr>
        <a:gradFill>
          <a:gsLst>
            <a:gs pos="0">
              <a:srgbClr val="702D2A"/>
            </a:gs>
            <a:gs pos="72000">
              <a:srgbClr val="550202"/>
            </a:gs>
            <a:gs pos="100000">
              <a:srgbClr val="54030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" name="Google Shape;22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" name="Google Shape;24;p4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kład niestandardowy 2">
  <p:cSld name="CUSTOM_1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kład niestandardowy 1">
  <p:cSld name="CUSTOM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Google Shape;32;p7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" name="Google Shape;33;p7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" name="Google Shape;34;p7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8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" name="Google Shape;38;p8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9" name="Google Shape;39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8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Google Shape;44;p9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" name="Google Shape;45;p9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6" name="Google Shape;46;p9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7" name="Google Shape;47;p9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9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0" name="Google Shape;50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mc:AlternateContent>
    <mc:Choice Requires="p14">
      <p:transition p14:dur="100">
        <p:push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ctrTitle"/>
          </p:nvPr>
        </p:nvSpPr>
        <p:spPr>
          <a:xfrm>
            <a:off x="2453200" y="557800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3200"/>
              <a:t>I Liceum Ogólnokształcące z Oddziałami Dwujęzycznymi im. Jana Długosza w Nowym Sączu</a:t>
            </a:r>
            <a:endParaRPr sz="3200"/>
          </a:p>
        </p:txBody>
      </p:sp>
      <p:sp>
        <p:nvSpPr>
          <p:cNvPr id="88" name="Google Shape;88;p17"/>
          <p:cNvSpPr txBox="1"/>
          <p:nvPr>
            <p:ph type="ctrTitle"/>
          </p:nvPr>
        </p:nvSpPr>
        <p:spPr>
          <a:xfrm>
            <a:off x="3013000" y="3571075"/>
            <a:ext cx="6331500" cy="12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3200"/>
              <a:t>Losy absolwentów </a:t>
            </a:r>
            <a:endParaRPr sz="3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3200"/>
              <a:t>w roku szkolnym 2023/2024</a:t>
            </a:r>
            <a:endParaRPr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Google Shape;141;p26"/>
          <p:cNvGraphicFramePr/>
          <p:nvPr/>
        </p:nvGraphicFramePr>
        <p:xfrm>
          <a:off x="1591100" y="489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801150"/>
                <a:gridCol w="1768275"/>
                <a:gridCol w="1816375"/>
              </a:tblGrid>
              <a:tr h="416425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PODSUMOWANIE 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UNIWERSYTECKIE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87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47,28%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TECHNICZNE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41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22,28%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MEDYCZNE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30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16,30%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EKONOMICZNE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19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10,33%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ARTYSTYCZNE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1,63%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AWF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1,63%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WOJSKOWE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0,54%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41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184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42" name="Google Shape;142;p26"/>
          <p:cNvSpPr txBox="1"/>
          <p:nvPr/>
        </p:nvSpPr>
        <p:spPr>
          <a:xfrm>
            <a:off x="5768400" y="4828500"/>
            <a:ext cx="3375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lt1"/>
                </a:solidFill>
              </a:rPr>
              <a:t>Losy absolwentów w roku szkolnym 2023/2024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7" name="Google Shape;147;p27"/>
          <p:cNvGraphicFramePr/>
          <p:nvPr/>
        </p:nvGraphicFramePr>
        <p:xfrm>
          <a:off x="1722725" y="384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752725"/>
                <a:gridCol w="1745750"/>
                <a:gridCol w="1793250"/>
              </a:tblGrid>
              <a:tr h="546875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PODSUMOWANIE UCZNIOWIE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54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54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250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100,00%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54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PRZYSTĄPIŁO DO MATURY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250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100,00%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4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STUDIA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184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73,60%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54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PRZERWA W NAUCE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16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6,40%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4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LOSY NIEZNANE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51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20,40%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5468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250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48" name="Google Shape;148;p27"/>
          <p:cNvSpPr txBox="1"/>
          <p:nvPr/>
        </p:nvSpPr>
        <p:spPr>
          <a:xfrm>
            <a:off x="5491425" y="4800300"/>
            <a:ext cx="36528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600">
                <a:solidFill>
                  <a:schemeClr val="lt1"/>
                </a:solidFill>
              </a:rPr>
              <a:t>Opracowała: mgr Aleksandra Mikulska</a:t>
            </a:r>
            <a:endParaRPr sz="1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Google Shape;93;p18"/>
          <p:cNvGraphicFramePr/>
          <p:nvPr/>
        </p:nvGraphicFramePr>
        <p:xfrm>
          <a:off x="1247850" y="397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994700"/>
                <a:gridCol w="1858300"/>
                <a:gridCol w="1908850"/>
              </a:tblGrid>
              <a:tr h="485100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KLASA IV A / MAT - FIZ/ ILOŚĆ UCZNIÓW: 20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WYCHOWAWCA KLASY mgr Iwona Kulig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2667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1481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/>
                        <a:t>TECHNICZNE</a:t>
                      </a:r>
                      <a:r>
                        <a:rPr lang="pl" sz="1000"/>
                        <a:t>: / Akademia Górniczo-Hutnicza, Politechnika</a:t>
                      </a:r>
                      <a:endParaRPr sz="10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Krakowska, Politechnika Rzeszowska, Politechnika Wrocławska/ fizyka</a:t>
                      </a:r>
                      <a:endParaRPr sz="10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medyczna, informatyka, transport, budownictwo, lotnictwo i kosmonautyka, matematyka, elektronika, inżynieria obliczeniowa</a:t>
                      </a:r>
                      <a:endParaRPr sz="10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inżynieria i zarządzanie procesami przemysłowymi, architektura, elektronika i telekomunikacja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11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55,00%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485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/>
                        <a:t>ARTYSTYCZNE</a:t>
                      </a:r>
                      <a:r>
                        <a:rPr lang="pl" sz="1000"/>
                        <a:t>: / Akademia Sztuk Pięknych/ konserwacja dzieł sztuki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1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5,00%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85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/>
                        <a:t>EKONOMICZNE</a:t>
                      </a:r>
                      <a:r>
                        <a:rPr lang="pl" sz="1000"/>
                        <a:t>: / Uniwersytet Ekonomiczny/ finanse i rachunkowość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2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10,00%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485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/>
                        <a:t>UNIWERSYTECKIE</a:t>
                      </a:r>
                      <a:r>
                        <a:rPr lang="pl" sz="1000"/>
                        <a:t>: / Akademia Nauk Stosowanych/ fizjoterapia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1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5,00%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667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Przerwa w nauce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1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5,00%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667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Losy nieznane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4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/>
                        <a:t>20,00%</a:t>
                      </a:r>
                      <a:endParaRPr sz="10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667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20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94" name="Google Shape;94;p18"/>
          <p:cNvSpPr txBox="1"/>
          <p:nvPr/>
        </p:nvSpPr>
        <p:spPr>
          <a:xfrm>
            <a:off x="5768400" y="4828500"/>
            <a:ext cx="3375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lt1"/>
                </a:solidFill>
              </a:rPr>
              <a:t>Losy absolwentów w roku szkolnym 2023/2024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19"/>
          <p:cNvGraphicFramePr/>
          <p:nvPr/>
        </p:nvGraphicFramePr>
        <p:xfrm>
          <a:off x="1249775" y="3685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994725"/>
                <a:gridCol w="1858350"/>
                <a:gridCol w="1908850"/>
              </a:tblGrid>
              <a:tr h="394425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KLASA IV B / BIOL - CHEM/ ILOŚĆ UCZNIÓW: 34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WYCHOWAWCA KLASY mgr Katarzyna Pasiut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2169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19918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MEDYCZNE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Warszawski Uniwersytet Medyczny,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Śląski Uniwersytet Medyczny,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Uniwersytet Medyczny w Rzeszowie,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Uniwersytet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Medyczny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we Wrocławiu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,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Wojskowa Akademia Medyczna w Łodzi,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Uniwersytet Medyczny w Radomiu,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Uniwersytet Medyczny w Poznaniu,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Medyczny Uniwersytet w Koszycach,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Uniwersytet Przyrodniczy w Lublinie, Uniwersytet Jagielloński / lekarski, stomatologia,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pielęgniarstwo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, analityka medyczna, farmacja, weterynaria.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25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73,53%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394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UNIWERSYTECKIE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Uniwersytet Śląski, Uniwersytet Komisji Edukacji Narodowe / psychologia, biologia.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5,88%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412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EKONOMICZNE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ESCP Business School w Paryżu / zarządzanie.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2,94%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394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TECHNICZNE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Akademia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Górniczo-Hutnicza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w Krakowie / inżynieria biomedyczna.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2,94%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4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AWF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Akademia Wychowania Fizycznego w Krakowie / wychowanie fizyczne, kosmetologia.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5,88%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169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Przerwa w nauce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8,82%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169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34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00" name="Google Shape;100;p19"/>
          <p:cNvSpPr txBox="1"/>
          <p:nvPr/>
        </p:nvSpPr>
        <p:spPr>
          <a:xfrm>
            <a:off x="5768400" y="4828500"/>
            <a:ext cx="3375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lt1"/>
                </a:solidFill>
              </a:rPr>
              <a:t>Losy absolwentów w roku szkolnym 2023/2024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Google Shape;105;p20"/>
          <p:cNvGraphicFramePr/>
          <p:nvPr/>
        </p:nvGraphicFramePr>
        <p:xfrm>
          <a:off x="1263900" y="375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992300"/>
                <a:gridCol w="1857200"/>
                <a:gridCol w="1907700"/>
              </a:tblGrid>
              <a:tr h="484825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K</a:t>
                      </a: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LASA IV C / POL - HIST - ANG / ILOŚĆ UCZNIÓW: 27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WYCHOWAWCA KLASY mgr Ewa Kołacz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266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2933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UNIWERSYTECKIE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Uniwersytet Jagielloński w Krakowie, Krakowska Akademia im. A. Frycza Modrzewskiego, Uniwersytet Papieski w Krakowie, Uniwersytet Komisji Edukacji Narodowej w Krakowie, Hague University of Applied Sciences, Akademia Nauk Stosowanych, Uniwersytet Ekonomiczny, Akademia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Ekonomiczno-Humanistyczna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w Warszawie / historia, język polski w komunikacji społecznej, stosunki międzynarodowe, bezpieczeństwo narodowe, administracja, kryminalistyka i kryminologia, prawo, praca socjalna, filologia polska, international law,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filologia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angielska, arabistyka, psychologia, nauki społeczne stosowane, resocjalizacja, dziennikarstwo i komunikacja społeczna, HR w mediach i organizacjach międzynarodowych.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23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85,19%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66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Przerwa w nauce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3,70%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66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Losy nieznane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11,11%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66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27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06" name="Google Shape;106;p20"/>
          <p:cNvSpPr txBox="1"/>
          <p:nvPr/>
        </p:nvSpPr>
        <p:spPr>
          <a:xfrm>
            <a:off x="5768400" y="4828500"/>
            <a:ext cx="3375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lt1"/>
                </a:solidFill>
              </a:rPr>
              <a:t>Losy absolwentów w roku szkolnym 2023/2024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Google Shape;111;p21"/>
          <p:cNvGraphicFramePr/>
          <p:nvPr/>
        </p:nvGraphicFramePr>
        <p:xfrm>
          <a:off x="1520600" y="2760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856775"/>
                <a:gridCol w="1794125"/>
                <a:gridCol w="1842950"/>
              </a:tblGrid>
              <a:tr h="556525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KLASA IV D / BIOL - CHEM - MAT/ ILOŚĆ UCZNIÓW: 24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WYCHOWAWCA KLASY mgr Krzysztof Laszczyk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306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8069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TECHNICZNE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Akademia Górniczo Hutnicza w Krakowie, Politechnika Krakowskie/ budownictwo, architektura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8,33%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3095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UNIWERSYTECKIE: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/ Krakowska Akademia im. A. Frycza Modrzewskiego, Uniwersytet Komisji Edukacji Narodowej w Krakowie, Uniwersytet im. Jana Długosza w Częstochowie, Akademia Tarnowska, Akademia Nauk Stosowanych w Nowym Sączu, Uniwersytet Śląski w Katowicach/ pielęgniarstwo, kryminalistyka i systemy bezpieczeństwa, lekarski, ratownik medyczny, farmacja, kosmetologia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16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66,67%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06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Przerwa w nauce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6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25,00%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3061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24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12" name="Google Shape;112;p21"/>
          <p:cNvSpPr txBox="1"/>
          <p:nvPr/>
        </p:nvSpPr>
        <p:spPr>
          <a:xfrm>
            <a:off x="5768400" y="4828500"/>
            <a:ext cx="3375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lt1"/>
                </a:solidFill>
              </a:rPr>
              <a:t>Losy absolwentów w roku szkolnym 2023/2024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Google Shape;117;p22"/>
          <p:cNvGraphicFramePr/>
          <p:nvPr/>
        </p:nvGraphicFramePr>
        <p:xfrm>
          <a:off x="1167950" y="223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4055200"/>
                <a:gridCol w="1886425"/>
                <a:gridCol w="1937750"/>
              </a:tblGrid>
              <a:tr h="469400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KLASA IV E / MAT - GEO - ANG / ILOŚĆ UCZNIÓW: 34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WYCHOWAWCA KLASY mgr Danuta </a:t>
                      </a: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Moszkowska-Wrotniak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258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1103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TECHNICZNE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Akademia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Górniczo-Hutnicza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w Krakowie, Politechnika Krakowska / geoinformatyka, matematyka, inżynieria produkcji i jakości, edukacja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techniczno-informatyczna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, informatyka społeczna, geodezja i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kartografia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, informatyka geoprzestrzenna, inżynieria i zarządzanie procesami przemysłowymi, inżynieria bezpieczeństwa, architektura.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13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38,24%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8918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UNIWERSYTECKIE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Uniwersytet Jagielloński w Krakowie, Uniwersytet Ignatianum, Uniwersytet Gdański / język polski w komunikacji społecznej, prawo, geografia i gospodarka przestrzenna, gospodarka przestrzenna, oceanografia, psychologia, filologia angielska.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6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17,65%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80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EKONOMICZNE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Uniwersytet Ekonomiczny w Krakowie, Szkoła Główna Handlowa / finanse i rachunkowość, marketing i komunikacja rynkowa, ekonomia, logistyka międzynarodowa.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7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20,59%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58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WOJSKOWE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Akademia Wojsk Lądowych / dowodzenie.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2,94%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58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MEDYCZNE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Uniwersytet Medyczny w Łodzi / lekarski.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2,94%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58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AWF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Akademia Wychowania Fizycznego / fizjoterapia.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2,94%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58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Losy nieznane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6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17,65%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581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34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18" name="Google Shape;118;p22"/>
          <p:cNvSpPr txBox="1"/>
          <p:nvPr/>
        </p:nvSpPr>
        <p:spPr>
          <a:xfrm>
            <a:off x="5768400" y="4828500"/>
            <a:ext cx="3375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lt1"/>
                </a:solidFill>
              </a:rPr>
              <a:t>Losy absolwentów w roku szkolnym 2023/2024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Google Shape;123;p23"/>
          <p:cNvGraphicFramePr/>
          <p:nvPr/>
        </p:nvGraphicFramePr>
        <p:xfrm>
          <a:off x="1638100" y="152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796275"/>
                <a:gridCol w="1765975"/>
                <a:gridCol w="1814050"/>
              </a:tblGrid>
              <a:tr h="371975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KLASA IV F / MAT - GEO - ANG / ILOŚĆ UCZNIÓW: 31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WYCHOWAWCA KLASY mgr Ewa </a:t>
                      </a: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Wąsowicz-Bodziony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2045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10415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UNIWERSYTECKIE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Uniwersytet Komisji Edukacji Narodowej w Krakowie, Uniwersytet Jagielloński w Krakowie, Uniwersytet Rolniczy w Krakowie, Uniwersytet WSB Merito Gdynia / matematyka, psychologia, gospodarka przestrzenna i zarządzanie nieruchomościami, historia, pedagogika, geografia i gospodarka przestrzenna, informatyka stosowana, ekonomia, logistyka inżynierska, germanistyka.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38,71%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539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TECHNICZNE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Politechnika Krakowska, Politechnika Rzeszowska, Akademia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Górniczo-Hutnicza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w Krakowie / architektura, inżynieria procesów biznesowych, ekologiczne źródła energii, geoinformatyka.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6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19,35%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39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EKONOMICZNE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Uniwersytet Ekonomiczny w Krakowie / rachunkowość i controlling, inżynieria jakości produktu, globall business services, zarządzanie, logistyka międzynarodowa.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5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16,13%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4128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MEDYCZNE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Akademia nauk Stosowanych w Nowym Sączu, Tarnowska Wyższa Szkoła Akademia Nauk Stosowanych / fizjoterapia, kosmetologia.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9,68%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39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ARTYSTYCZNE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: / Akademia Sztuk Pięknych w Krakowie, TAI Escuela Universitaria De Artes w Madrycie / grafika, sztuki performatywne i aktorstwo ekranowe.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6,45%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045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Przerwa w nauce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3,23%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45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Los nieznany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6,45%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045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31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24" name="Google Shape;124;p23"/>
          <p:cNvSpPr txBox="1"/>
          <p:nvPr/>
        </p:nvSpPr>
        <p:spPr>
          <a:xfrm>
            <a:off x="6571800" y="4908425"/>
            <a:ext cx="2572200" cy="2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900">
                <a:solidFill>
                  <a:schemeClr val="lt1"/>
                </a:solidFill>
              </a:rPr>
              <a:t>Losy absolwentów w roku szkolnym 2023/2024</a:t>
            </a:r>
            <a:endParaRPr sz="9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24"/>
          <p:cNvGraphicFramePr/>
          <p:nvPr/>
        </p:nvGraphicFramePr>
        <p:xfrm>
          <a:off x="1384175" y="166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936650"/>
                <a:gridCol w="1831300"/>
                <a:gridCol w="1881125"/>
              </a:tblGrid>
              <a:tr h="537000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KLASA IV G / MAT - INF &amp; HIS - SZT Dwujęzyczna / ILOŚĆ UCZNIÓW: 22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WYCHOWAWCA KLASY mgr inż. Sebastian Jermakowicz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295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15036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TECHNICZNE: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/ Politechnika Krakowska, Akademia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Górniczo-Hutnicza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w Krakowie, Wojskowa Akademia Techniczna,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Polsko-Japońska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Akademia Technik Komputerowych / budownictwo, informatyka, kulturoznawstwo, elektronika i telekomunikacja.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8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36,36%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12619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UNIWERSYTECKIE: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/ Uniwersytet Jagielloński w Krakowie, Uniwersytet Śląski, Uniwersytet Rolniczy, Akademia Nauk Stosowanych w Nowym Sączu / informatyka,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filologia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angielska z japonistyką, kognitywistyka, geodezja i kartografia, lingwistyka.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8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36,36%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370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EKONOMICZNE: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/ Uniwersytet Ekonomiczny / europeistyka, innowacje w biznesie.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9,09%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95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Losy nieznane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4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18,18%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95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22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30" name="Google Shape;130;p24"/>
          <p:cNvSpPr txBox="1"/>
          <p:nvPr/>
        </p:nvSpPr>
        <p:spPr>
          <a:xfrm>
            <a:off x="5768400" y="4828500"/>
            <a:ext cx="3375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lt1"/>
                </a:solidFill>
              </a:rPr>
              <a:t>Losy absolwentów w roku szkolnym 2023/2024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" name="Google Shape;135;p25"/>
          <p:cNvGraphicFramePr/>
          <p:nvPr/>
        </p:nvGraphicFramePr>
        <p:xfrm>
          <a:off x="1459450" y="336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{CF9A3D00-8486-4728-A13E-D59C64DC9D5E}</a:tableStyleId>
              </a:tblPr>
              <a:tblGrid>
                <a:gridCol w="3888200"/>
                <a:gridCol w="1808775"/>
                <a:gridCol w="1857975"/>
              </a:tblGrid>
              <a:tr h="390750">
                <a:tc gridSpan="3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KLASA IV H / POL - HIST - WOS / ILOŚĆ UCZNIÓW: 28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WYCHOWAWCA KLASY mgr Aneta Grabowska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39D05"/>
                    </a:solidFill>
                  </a:tcPr>
                </a:tc>
                <a:tc hMerge="1"/>
                <a:tc hMerge="1"/>
              </a:tr>
              <a:tr h="2149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Uczelnie Wyższe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Liczba Uczniów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Procent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</a:tr>
              <a:tr h="23248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UNIWERSYTECKIE: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/ Uniwersytet Ignatianum, Uniwersytet Jagielloński w Krakowie,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Uniwersytet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Komisji Edukacji Narodowej, Katolicki Uniwersytet w Lublinie, Uniwersytet Wrocławski, Uniwersytet Śląski, Akademia Nauk Stosowanych w Nowym Sączu, Krakowska Akademia im. Frycza Modrzewskiego, Akademia Polonijna, Uniwersytet Ekonomiczny w Krakowie / prawo i doradztwo w biznesie, filologia angielska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, historia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, prawo, zarządzanie publiczne, socjologia, pedagogika, psychologia, dyplomacja europejska, filologia francuska, pedagogika specjalna, stosunki międzynarodowe.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19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67,86%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5665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EKONOMICZNE: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/ Uniwersytet Ekonomiczny w Krakowie, Akademia Nauk Stosowanych w Nowym Sączu / ekonomia, finanse i rachunkowość.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7,14%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907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MEDYCZNE: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 / Akademia Tarnowska / 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pielęgniarstwo</a:t>
                      </a:r>
                      <a:r>
                        <a:rPr lang="pl" sz="1000">
                          <a:solidFill>
                            <a:schemeClr val="dk2"/>
                          </a:solidFill>
                        </a:rPr>
                        <a:t>.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3,57%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149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Przerwa w nauce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4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14,29%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149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Losy nieznane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2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" sz="1000">
                          <a:solidFill>
                            <a:schemeClr val="dk2"/>
                          </a:solidFill>
                        </a:rPr>
                        <a:t>7,14%</a:t>
                      </a:r>
                      <a:endParaRPr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149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Razem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l" sz="1000">
                          <a:solidFill>
                            <a:schemeClr val="dk2"/>
                          </a:solidFill>
                        </a:rPr>
                        <a:t>28</a:t>
                      </a:r>
                      <a:endParaRPr b="1" sz="1000">
                        <a:solidFill>
                          <a:schemeClr val="dk2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B30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36" name="Google Shape;136;p25"/>
          <p:cNvSpPr txBox="1"/>
          <p:nvPr/>
        </p:nvSpPr>
        <p:spPr>
          <a:xfrm>
            <a:off x="5768400" y="4828500"/>
            <a:ext cx="3375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lt1"/>
                </a:solidFill>
              </a:rPr>
              <a:t>Losy absolwentów w roku szkolnym 2023/2024</a:t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